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10.xml"/>
  <Override ContentType="application/vnd.openxmlformats-officedocument.presentationml.comments+xml" PartName="/ppt/comments/comment8.xml"/>
  <Override ContentType="application/vnd.openxmlformats-officedocument.presentationml.comments+xml" PartName="/ppt/comments/comment6.xml"/>
  <Override ContentType="application/vnd.openxmlformats-officedocument.presentationml.comments+xml" PartName="/ppt/comments/comment3.xml"/>
  <Override ContentType="application/vnd.openxmlformats-officedocument.presentationml.comments+xml" PartName="/ppt/comments/comment13.xml"/>
  <Override ContentType="application/vnd.openxmlformats-officedocument.presentationml.comments+xml" PartName="/ppt/comments/comment1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1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y="6858000" cx="12193575"/>
  <p:notesSz cx="6858000" cy="9144000"/>
  <p:embeddedFontLst>
    <p:embeddedFont>
      <p:font typeface="Raleway"/>
      <p:regular r:id="rId55"/>
      <p:bold r:id="rId56"/>
      <p:italic r:id="rId57"/>
      <p:boldItalic r:id="rId58"/>
    </p:embeddedFont>
    <p:embeddedFont>
      <p:font typeface="Garamond"/>
      <p:regular r:id="rId59"/>
      <p:bold r:id="rId60"/>
      <p:italic r:id="rId61"/>
      <p:boldItalic r:id="rId62"/>
    </p:embeddedFont>
    <p:embeddedFont>
      <p:font typeface="Tinos"/>
      <p:regular r:id="rId63"/>
      <p:bold r:id="rId64"/>
      <p:italic r:id="rId65"/>
      <p:boldItalic r:id="rId66"/>
    </p:embeddedFont>
    <p:embeddedFont>
      <p:font typeface="Questrial"/>
      <p:regular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Author clrIdx="0" id="0" initials="" lastIdx="15" name="Graziela Göedert de Souza"/>
  <p:cmAuthor clrIdx="1" id="1" initials="" lastIdx="20" name="Vinicius Nunes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55D34149-B788-4D90-AF95-03CAAE830FC8}">
  <a:tblStyle styleId="{55D34149-B788-4D90-AF95-03CAAE830FC8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Garamond-boldItalic.fntdata"/><Relationship Id="rId61" Type="http://schemas.openxmlformats.org/officeDocument/2006/relationships/font" Target="fonts/Garamond-italic.fntdata"/><Relationship Id="rId20" Type="http://schemas.openxmlformats.org/officeDocument/2006/relationships/slide" Target="slides/slide14.xml"/><Relationship Id="rId64" Type="http://schemas.openxmlformats.org/officeDocument/2006/relationships/font" Target="fonts/Tinos-bold.fntdata"/><Relationship Id="rId63" Type="http://schemas.openxmlformats.org/officeDocument/2006/relationships/font" Target="fonts/Tinos-regular.fntdata"/><Relationship Id="rId22" Type="http://schemas.openxmlformats.org/officeDocument/2006/relationships/slide" Target="slides/slide16.xml"/><Relationship Id="rId66" Type="http://schemas.openxmlformats.org/officeDocument/2006/relationships/font" Target="fonts/Tinos-boldItalic.fntdata"/><Relationship Id="rId21" Type="http://schemas.openxmlformats.org/officeDocument/2006/relationships/slide" Target="slides/slide15.xml"/><Relationship Id="rId65" Type="http://schemas.openxmlformats.org/officeDocument/2006/relationships/font" Target="fonts/Tinos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7" Type="http://schemas.openxmlformats.org/officeDocument/2006/relationships/font" Target="fonts/Questrial-regular.fntdata"/><Relationship Id="rId60" Type="http://schemas.openxmlformats.org/officeDocument/2006/relationships/font" Target="fonts/Garamond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font" Target="fonts/Raleway-regular.fntdata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font" Target="fonts/Raleway-italic.fntdata"/><Relationship Id="rId12" Type="http://schemas.openxmlformats.org/officeDocument/2006/relationships/slide" Target="slides/slide6.xml"/><Relationship Id="rId56" Type="http://schemas.openxmlformats.org/officeDocument/2006/relationships/font" Target="fonts/Raleway-bold.fntdata"/><Relationship Id="rId15" Type="http://schemas.openxmlformats.org/officeDocument/2006/relationships/slide" Target="slides/slide9.xml"/><Relationship Id="rId59" Type="http://schemas.openxmlformats.org/officeDocument/2006/relationships/font" Target="fonts/Garamond-regular.fntdata"/><Relationship Id="rId14" Type="http://schemas.openxmlformats.org/officeDocument/2006/relationships/slide" Target="slides/slide8.xml"/><Relationship Id="rId58" Type="http://schemas.openxmlformats.org/officeDocument/2006/relationships/font" Target="fonts/Raleway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1" idx="20">
    <p:pos x="6000" y="0"/>
    <p:text>+grazielagoedert@gmail.com como vocês justificam pros alunos na AP a necessidade de aprender a converter entre sistemas numéricos? Essa competência é explorada mais pra frente no curso?</p:text>
  </p:cm>
  <p:cm authorId="0" idx="15">
    <p:pos x="6000" y="100"/>
    <p:text>+vinny@voffice.com.br Na verdade sempre falo que essas conversões são utilizadas pelo computador, é importante sabermos para quando formos trabalhar com variáveis e quando utilizarmos números hexadecimais saber de onde vieram, mas que não fazemos uso diretamente dessas coversões.</p:text>
  </p:cm>
</p:cmLst>
</file>

<file path=ppt/comments/comment10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1" idx="5">
    <p:pos x="6000" y="0"/>
    <p:text>indicar passo 1, passo 2, ... Com isso a designer pode nos ajudar a valorizar tais slides</p:text>
  </p:cm>
  <p:cm authorId="0" idx="7">
    <p:pos x="6000" y="100"/>
    <p:text>+vinny@voffice.com.br não entendi isso.</p:text>
  </p:cm>
</p:cmLst>
</file>

<file path=ppt/comments/comment1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1" idx="4">
    <p:pos x="6000" y="0"/>
    <p:text>indicação de passos pendente</p:text>
  </p:cm>
  <p:cm authorId="0" idx="6">
    <p:pos x="6000" y="100"/>
    <p:text>+vinny@voffice.com.br não entendi.</p:text>
  </p:cm>
</p:cmLst>
</file>

<file path=ppt/comments/comment1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1" idx="3">
    <p:pos x="6000" y="0"/>
    <p:text>usar e referenciar nos slides: https://git-scm.com/docs</p:text>
  </p:cm>
  <p:cm authorId="0" idx="5">
    <p:pos x="6000" y="100"/>
    <p:text>+vinny@voffice.com.br Utilizei no slide anterior.</p:text>
  </p:cm>
</p:cmLst>
</file>

<file path=ppt/comments/comment1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0" idx="1">
    <p:pos x="6000" y="0"/>
    <p:text>+vinny@voffice.com.br O que eu vi foi que deu somente 3 aulas, isso pensando nos assuntos levantados. Sobre o sublime, instalação e utilização dele preferi deixar para o módulo 3 quando for utilizar realmente.</p:text>
  </p:cm>
  <p:cm authorId="1" idx="1">
    <p:pos x="6000" y="100"/>
    <p:text>dedicar um novo slide aos recursos que um repositório git na web oferecem: comparação de arquivos e commits, versionamento</p:text>
  </p:cm>
  <p:cm authorId="0" idx="3">
    <p:pos x="6000" y="200"/>
    <p:text>+vinny@voffice.com.br tudo isso será feito nesses exercícios desse slide.</p:text>
  </p:cm>
  <p:cm authorId="1" idx="2">
    <p:pos x="6000" y="300"/>
    <p:text>é importante citar qual repositório será clonado do github antes do passo 1</p:text>
  </p:cm>
  <p:cm authorId="0" idx="4">
    <p:pos x="6000" y="400"/>
    <p:text>+vinny@voffice.com.br Isso eu fiz no slide 45. Fiz o teste local para ver se funcionou. Só que para cada turma o instrutor terá que trocar esse repositório. Acredito que seja mais interessante ser criado 1 repositório para cada tuma.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1" idx="19">
    <p:pos x="6000" y="0"/>
    <p:text>+grazielagoedert@gmail.com essa referência pode ser interessante dependendo de como esse assunto é explorado: http://www.computerhistory.org/timeline/computers/</p:tex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1" idx="17">
    <p:pos x="6000" y="0"/>
    <p:text>+grazielagoedert@gmail.com podemos pedir pra Ana desenhar algo parecido com essa http://a.files.bbci.co.uk/bam/live/content/ztx77ty/large</p:text>
  </p:cm>
  <p:cm authorId="1" idx="18">
    <p:pos x="6000" y="100"/>
    <p:text>+grazielagoedert@gmail.com o título não ajuda a imagem ou vice versa. A idéia aqui é ilustrar a questão da conversão entre sistemas numéricos?</p:text>
  </p:cm>
  <p:cm authorId="0" idx="14">
    <p:pos x="6000" y="200"/>
    <p:text>+vinny@voffice.com.br Não, a ideia aqui era colocar responder a pergunta anterior.
Mas do jeito que ficou agora com o novo layout deixaram meio  estranho.</p:tex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0" idx="2">
    <p:pos x="6000" y="0"/>
    <p:text>+vinny@voffice.com.br  pode ser assim a explicação?</p:tex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1" idx="15">
    <p:pos x="6000" y="0"/>
    <p:text>"a minha máquina linux" significa à máquina do instrutor?</p:text>
  </p:cm>
  <p:cm authorId="0" idx="12">
    <p:pos x="6000" y="100"/>
    <p:text>+vinny@voffice.com.br corrrigido?</p:text>
  </p:cm>
  <p:cm authorId="1" idx="16">
    <p:pos x="6000" y="200"/>
    <p:text>+grazielagoedert@gmail.com o termo "Dos" faz sentido aqui? Não seria "Command Prompt" ou equivalente?</p:text>
  </p:cm>
  <p:cm authorId="0" idx="13">
    <p:pos x="6000" y="300"/>
    <p:text>+vinny@voffice.com.br corrrigido?</p:tex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1" idx="12">
    <p:pos x="6000" y="0"/>
    <p:text>Ainda falando de sistemas operacionais, senti falta de apresentar o Unity e seus principais componentes: Dash, Launcher, Desktop e Panel. Motivo: alguns podem nunca ter acessado o Ubuntu</p:text>
  </p:cm>
  <p:cm authorId="1" idx="13">
    <p:pos x="6000" y="100"/>
    <p:text>A aula 1 acaba aqui mas os sistemas operacionais não foram introduzidos: o que eles fazem? quais existem hoje? qual a diferença entre eles? é possível usar um computador sem sistema operacional? se não é, o que os aplicativos/aplicações pedem para ele? Também seria importante um pequeno questionário ou dinâmica para confirmar o entendimento.</p:text>
  </p:cm>
  <p:cm authorId="0" idx="10">
    <p:pos x="6000" y="200"/>
    <p:text>+vinny@voffice.com.br havia colocado errado antes no início dos slides, aqui só será apresentado a utilização básica do prompt de comando e do terminal, justamente por precisarmos utilizar isso nos próximos módulos.</p:text>
  </p:cm>
  <p:cm authorId="1" idx="14">
    <p:pos x="6000" y="300"/>
    <p:text>+grazielagoedert@gmail.com considerando que o aluno pode não saber instalar programas, aqui poderia ser o momento de apresentar isso para windows. Um passo a passo estilo o que foi feito pro Java seria mais adequado. Nesse passo a passo vale valorizar onde os programas são salvos e como é possível removê-los posteriormente.</p:text>
  </p:cm>
  <p:cm authorId="0" idx="11">
    <p:pos x="6000" y="400"/>
    <p:text>+vinny@voffice.com.br eu concordo com você em partes, mas no windows não imagino alguém que não sabe instalar um programa, sendo que quando compramos o computador não vem com tudo que a pessoa necessita.</p:tex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1" idx="9">
    <p:pos x="6000" y="0"/>
    <p:text>https://help.ubuntu.com/lts/ubuntu-help/index.html
https://help.ubuntu.com/community/UsingTheTerminal
http://linuxcommand.org/lc3_lts0060.php
http://linuxcommand.org/lc3_learning_the_shell.php
http://tldp.org/LDP/abs/html/part4.html
https://en.wikipedia.org/wiki/List_of_Unix_commands</p:text>
  </p:cm>
  <p:cm authorId="1" idx="10">
    <p:pos x="6000" y="100"/>
    <p:text>+grazielagoedert@gmail.com para valorizar esse momento do treinamento, eu criaria pelo menos 3 slides: um para apresentar o comando segundo a documentação oficial dos 2 sistemas operacionais, outro para exemplos de uso no Windows e um último para exemplos de uso no Linux.
Alguns comandos como grep e find merecem inclusive mais de um slide para os exemplos. Não precisa inventar os exemplos não: pega do wikipedia ou da própria documentação oficial</p:text>
  </p:cm>
  <p:cm authorId="0" idx="9">
    <p:pos x="6000" y="200"/>
    <p:text>+vinny@voffice.com.br sobre o primeiro slide que você falou dos  links dos comando oficias do Linux e do Windows, acredito que esteja bem claro que são apenas comandos básicos, para querer verificar comando mais detalhados com certeza eles podem ir atrás dessas informações, eu falo isso, pois não é o foco do módulo e muito menos do curso.
Quanto aos comandos, vou deixar como estão, e já ia fazer os exemplos de uso durante a apresentação dos comandos. E quando aos comando find e grep como tínhamos conversado vou deixar só o que irá ser utilizado durante o curso, que são os que estão no momento ali.</p:text>
  </p:cm>
  <p:cm authorId="1" idx="11">
    <p:pos x="6000" y="300"/>
    <p:text>blz</p:tex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1" idx="7">
    <p:pos x="6000" y="0"/>
    <p:text>apresenta o git tal como site oficial: 
https://git-scm.com/
Pode usar aspas duplas para indicar citação.
O que podemos fazer com ele pode ser outro slide</p:text>
  </p:cm>
  <p:cm authorId="0" idx="8">
    <p:pos x="6000" y="100"/>
    <p:text>+vinny@voffice.com.br Assim ficou melhor?</p:text>
  </p:cm>
  <p:cm authorId="1" idx="8">
    <p:pos x="6000" y="200"/>
    <p:text>melhor sim, agradecido</p:tex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1" idx="6">
    <p:pos x="6000" y="0"/>
    <p:text>apresentar o que é o github e quais outras alternativas existem
afirmar que usaremos o github por ser o mais popular e onde podem ser encontrados os fontes de vários projetos usados pela comunidade de desenvolvimento de software java, javascript, python, scala entre outros
em um novo slide indicar o que precisa ser feito para usar repositórios git no github usando esse link como referência (citá-lo no slide):
https://guides.github.com/activities/hello-world/</p:text>
  </p:cm>
</p:cmLst>
</file>

<file path=ppt/media/image00.png>
</file>

<file path=ppt/media/image01.png>
</file>

<file path=ppt/media/image02.png>
</file>

<file path=ppt/media/image03.png>
</file>

<file path=ppt/media/image04.png>
</file>

<file path=ppt/media/image05.jp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/>
        </p:nvSpPr>
        <p:spPr>
          <a:xfrm>
            <a:off x="0" y="0"/>
            <a:ext cx="6858000" cy="9144000"/>
          </a:xfrm>
          <a:prstGeom prst="roundRect">
            <a:avLst>
              <a:gd fmla="val 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4" name="Shape 4"/>
          <p:cNvSpPr/>
          <p:nvPr/>
        </p:nvSpPr>
        <p:spPr>
          <a:xfrm>
            <a:off x="0" y="0"/>
            <a:ext cx="6858000" cy="9144000"/>
          </a:xfrm>
          <a:prstGeom prst="roundRect">
            <a:avLst>
              <a:gd fmla="val 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5" name="Shape 5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" name="Shape 189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" name="Shape 202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" name="Shape 220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" name="Shape 226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" name="Shape 232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" name="Shape 244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" name="Shape 250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" name="Shape 256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" name="Shape 262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8" name="Shape 268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4" name="Shape 274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0" name="Shape 280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" name="Shape 286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" name="Shape 292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5" name="Shape 305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1" name="Shape 311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7" name="Shape 317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3" name="Shape 323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9" name="Shape 329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5" name="Shape 335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1" name="Shape 341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7" name="Shape 347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3" name="Shape 353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9" name="Shape 359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2" name="Shape 372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8" name="Shape 378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4" name="Shape 384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0" name="Shape 390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6" name="Shape 396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2" name="Shape 402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8" name="Shape 408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4" name="Shape 414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 txBox="1"/>
          <p:nvPr>
            <p:ph idx="1" type="body"/>
          </p:nvPr>
        </p:nvSpPr>
        <p:spPr>
          <a:xfrm>
            <a:off x="685800" y="4343400"/>
            <a:ext cx="5481600" cy="411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0" name="Shape 420"/>
          <p:cNvSpPr/>
          <p:nvPr>
            <p:ph idx="2" type="sldImg"/>
          </p:nvPr>
        </p:nvSpPr>
        <p:spPr>
          <a:xfrm>
            <a:off x="-11798300" y="-11796710"/>
            <a:ext cx="11795100" cy="1248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000" y="695325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/>
          <p:nvPr>
            <p:ph idx="2" type="sldImg"/>
          </p:nvPr>
        </p:nvSpPr>
        <p:spPr>
          <a:xfrm>
            <a:off x="-11798300" y="-11796710"/>
            <a:ext cx="11795125" cy="1248886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ctrTitle"/>
          </p:nvPr>
        </p:nvSpPr>
        <p:spPr>
          <a:xfrm>
            <a:off x="838308" y="1517566"/>
            <a:ext cx="9145191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Questrial"/>
              <a:buNone/>
              <a:defRPr b="1" i="0" sz="4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0" name="Shape 20"/>
          <p:cNvSpPr txBox="1"/>
          <p:nvPr>
            <p:ph idx="1" type="subTitle"/>
          </p:nvPr>
        </p:nvSpPr>
        <p:spPr>
          <a:xfrm>
            <a:off x="838308" y="3905166"/>
            <a:ext cx="9145191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7F7F7F"/>
              </a:buClr>
              <a:buFont typeface="Arial"/>
              <a:buNone/>
              <a:defRPr b="0" i="0" sz="20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1" type="ftr"/>
          </p:nvPr>
        </p:nvSpPr>
        <p:spPr>
          <a:xfrm>
            <a:off x="4039126" y="6356351"/>
            <a:ext cx="41153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1826441" y="1485116"/>
            <a:ext cx="9187035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Questrial"/>
              <a:buNone/>
              <a:defRPr b="1" i="0" sz="4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 rot="5400000">
            <a:off x="5213825" y="-207072"/>
            <a:ext cx="2412267" cy="91870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4039126" y="6356351"/>
            <a:ext cx="41153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215900" lvl="0" marL="2159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b="0" i="0" lang="pt-BR" sz="1000" u="none" cap="none" strike="noStrik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 rot="5400000">
            <a:off x="7134738" y="1956423"/>
            <a:ext cx="5811838" cy="26292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Questrial"/>
              <a:buNone/>
              <a:defRPr b="1" i="0" sz="4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 rot="5400000">
            <a:off x="1800043" y="-596609"/>
            <a:ext cx="5811838" cy="773530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1" type="ftr"/>
          </p:nvPr>
        </p:nvSpPr>
        <p:spPr>
          <a:xfrm>
            <a:off x="4039126" y="6356351"/>
            <a:ext cx="41153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215900" lvl="0" marL="2159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b="0" i="0" lang="pt-BR" sz="1000" u="none" cap="none" strike="noStrik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1794478" y="1283165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Font typeface="Questrial"/>
              <a:buNone/>
              <a:defRPr b="1" i="0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215900" lvl="0" marL="2159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b="0" i="0" lang="pt-BR" sz="1000" u="none" cap="none" strike="noStrik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‹#›</a:t>
            </a:fld>
          </a:p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1794478" y="2847316"/>
            <a:ext cx="8604628" cy="30318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76200" lvl="0" marL="2286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1600" lvl="1" marL="685800" marR="0" rtl="0" algn="l">
              <a:lnSpc>
                <a:spcPct val="90000"/>
              </a:lnSpc>
              <a:spcBef>
                <a:spcPts val="500"/>
              </a:spcBef>
              <a:buClr>
                <a:srgbClr val="3F3F3F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14300" lvl="2" marL="1143000" marR="0" rtl="0" algn="l">
              <a:lnSpc>
                <a:spcPct val="90000"/>
              </a:lnSpc>
              <a:spcBef>
                <a:spcPts val="500"/>
              </a:spcBef>
              <a:buClr>
                <a:srgbClr val="3F3F3F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7000" lvl="3" marL="1600200" marR="0" rtl="0" algn="l">
              <a:lnSpc>
                <a:spcPct val="90000"/>
              </a:lnSpc>
              <a:spcBef>
                <a:spcPts val="500"/>
              </a:spcBef>
              <a:buClr>
                <a:srgbClr val="3F3F3F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7000" lvl="4" marL="2057400" marR="0" rtl="0" algn="l">
              <a:lnSpc>
                <a:spcPct val="90000"/>
              </a:lnSpc>
              <a:spcBef>
                <a:spcPts val="500"/>
              </a:spcBef>
              <a:buClr>
                <a:srgbClr val="3F3F3F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831958" y="1709739"/>
            <a:ext cx="1051697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Questrial"/>
              <a:buNone/>
              <a:defRPr b="1" i="0" sz="6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831958" y="4589464"/>
            <a:ext cx="1051697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1" type="ftr"/>
          </p:nvPr>
        </p:nvSpPr>
        <p:spPr>
          <a:xfrm>
            <a:off x="4039126" y="6356351"/>
            <a:ext cx="41153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1826441" y="1485116"/>
            <a:ext cx="9187035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Questrial"/>
              <a:buNone/>
              <a:defRPr b="1" i="0" sz="4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838308" y="1825625"/>
            <a:ext cx="5182274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6173003" y="1825625"/>
            <a:ext cx="5182274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1" type="ftr"/>
          </p:nvPr>
        </p:nvSpPr>
        <p:spPr>
          <a:xfrm>
            <a:off x="4039126" y="6356351"/>
            <a:ext cx="41153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839896" y="365126"/>
            <a:ext cx="1051697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Questrial"/>
              <a:buNone/>
              <a:defRPr b="1" i="0" sz="4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839898" y="1681163"/>
            <a:ext cx="5158459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2" type="body"/>
          </p:nvPr>
        </p:nvSpPr>
        <p:spPr>
          <a:xfrm>
            <a:off x="839898" y="2505075"/>
            <a:ext cx="5158459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3" type="body"/>
          </p:nvPr>
        </p:nvSpPr>
        <p:spPr>
          <a:xfrm>
            <a:off x="6173003" y="1681163"/>
            <a:ext cx="518386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4" type="body"/>
          </p:nvPr>
        </p:nvSpPr>
        <p:spPr>
          <a:xfrm>
            <a:off x="6173003" y="2505075"/>
            <a:ext cx="5183863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1" type="ftr"/>
          </p:nvPr>
        </p:nvSpPr>
        <p:spPr>
          <a:xfrm>
            <a:off x="4039126" y="6356351"/>
            <a:ext cx="41153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type="title"/>
          </p:nvPr>
        </p:nvSpPr>
        <p:spPr>
          <a:xfrm>
            <a:off x="1826441" y="1485116"/>
            <a:ext cx="9187035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Questrial"/>
              <a:buNone/>
              <a:defRPr b="1" i="0" sz="4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4039126" y="6356351"/>
            <a:ext cx="41153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215900" lvl="0" marL="2159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b="0" i="0" lang="pt-BR" sz="1000" u="none" cap="none" strike="noStrik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1" type="ftr"/>
          </p:nvPr>
        </p:nvSpPr>
        <p:spPr>
          <a:xfrm>
            <a:off x="4039126" y="6356351"/>
            <a:ext cx="41153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215900" lvl="0" marL="2159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b="0" i="0" lang="pt-BR" sz="1000" u="none" cap="none" strike="noStrik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839898" y="457200"/>
            <a:ext cx="3932748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Questrial"/>
              <a:buNone/>
              <a:defRPr b="1" i="0" sz="3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5183862" y="987425"/>
            <a:ext cx="6173003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2" type="body"/>
          </p:nvPr>
        </p:nvSpPr>
        <p:spPr>
          <a:xfrm>
            <a:off x="839898" y="2057400"/>
            <a:ext cx="393274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1" type="ftr"/>
          </p:nvPr>
        </p:nvSpPr>
        <p:spPr>
          <a:xfrm>
            <a:off x="4039126" y="6356351"/>
            <a:ext cx="41153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215900" lvl="0" marL="2159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b="0" i="0" lang="pt-BR" sz="1000" u="none" cap="none" strike="noStrik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839898" y="457200"/>
            <a:ext cx="3932748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Questrial"/>
              <a:buNone/>
              <a:defRPr b="1" i="0" sz="3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9" name="Shape 69"/>
          <p:cNvSpPr/>
          <p:nvPr>
            <p:ph idx="2" type="pic"/>
          </p:nvPr>
        </p:nvSpPr>
        <p:spPr>
          <a:xfrm>
            <a:off x="5183862" y="987425"/>
            <a:ext cx="6173003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839898" y="2057400"/>
            <a:ext cx="393274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4039126" y="6356351"/>
            <a:ext cx="41153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-215900" lvl="0" marL="2159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b="0" i="0" lang="pt-BR" sz="1000" u="none" cap="none" strike="noStrik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01.png"/><Relationship Id="rId2" Type="http://schemas.openxmlformats.org/officeDocument/2006/relationships/image" Target="../media/image04.png"/><Relationship Id="rId3" Type="http://schemas.openxmlformats.org/officeDocument/2006/relationships/image" Target="../media/image00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2"/>
        </a:solidFill>
      </p:bgPr>
    </p:bg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hape 8"/>
          <p:cNvPicPr preferRelativeResize="0"/>
          <p:nvPr/>
        </p:nvPicPr>
        <p:blipFill rotWithShape="1">
          <a:blip r:embed="rId1">
            <a:alphaModFix/>
          </a:blip>
          <a:srcRect b="10356" l="-25" r="555" t="5781"/>
          <a:stretch/>
        </p:blipFill>
        <p:spPr>
          <a:xfrm>
            <a:off x="0" y="0"/>
            <a:ext cx="12192000" cy="691514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Shape 10"/>
          <p:cNvSpPr/>
          <p:nvPr/>
        </p:nvSpPr>
        <p:spPr>
          <a:xfrm>
            <a:off x="838308" y="365126"/>
            <a:ext cx="10516970" cy="587930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Shape 11"/>
          <p:cNvSpPr txBox="1"/>
          <p:nvPr>
            <p:ph type="title"/>
          </p:nvPr>
        </p:nvSpPr>
        <p:spPr>
          <a:xfrm>
            <a:off x="1826441" y="1485116"/>
            <a:ext cx="9187035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Questrial"/>
              <a:buNone/>
              <a:defRPr b="1" i="0" sz="44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2" name="Shape 12"/>
          <p:cNvSpPr txBox="1"/>
          <p:nvPr>
            <p:ph idx="1" type="body"/>
          </p:nvPr>
        </p:nvSpPr>
        <p:spPr>
          <a:xfrm>
            <a:off x="1826441" y="3180311"/>
            <a:ext cx="9187035" cy="241226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0" type="dt"/>
          </p:nvPr>
        </p:nvSpPr>
        <p:spPr>
          <a:xfrm>
            <a:off x="838308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1" type="ftr"/>
          </p:nvPr>
        </p:nvSpPr>
        <p:spPr>
          <a:xfrm>
            <a:off x="4039126" y="6356351"/>
            <a:ext cx="41153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611721" y="6356351"/>
            <a:ext cx="274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pic>
        <p:nvPicPr>
          <p:cNvPr id="16" name="Shape 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65030" y="6108885"/>
            <a:ext cx="1661938" cy="860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Shape 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1178" y="35167"/>
            <a:ext cx="832723" cy="83272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png"/><Relationship Id="rId4" Type="http://schemas.openxmlformats.org/officeDocument/2006/relationships/image" Target="../media/image04.png"/><Relationship Id="rId5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0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0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comments" Target="../comments/comment5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comments" Target="../comments/comment6.xml"/><Relationship Id="rId4" Type="http://schemas.openxmlformats.org/officeDocument/2006/relationships/hyperlink" Target="http://www.putty.org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0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Relationship Id="rId4" Type="http://schemas.openxmlformats.org/officeDocument/2006/relationships/image" Target="../media/image0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comments" Target="../comments/comment7.xml"/><Relationship Id="rId4" Type="http://schemas.openxmlformats.org/officeDocument/2006/relationships/image" Target="../media/image0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0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0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comments" Target="../comments/comment8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comments" Target="../comments/comment9.xml"/><Relationship Id="rId4" Type="http://schemas.openxmlformats.org/officeDocument/2006/relationships/hyperlink" Target="http://www.github.com/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comments" Target="../comments/comment10.xml"/><Relationship Id="rId4" Type="http://schemas.openxmlformats.org/officeDocument/2006/relationships/hyperlink" Target="https://git-for-windows.github.io/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comments" Target="../comments/comment11.xml"/><Relationship Id="rId4" Type="http://schemas.openxmlformats.org/officeDocument/2006/relationships/hyperlink" Target="mailto:git@github.com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git-scm.com/docs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comments" Target="../comments/comment12.xml"/><Relationship Id="rId4" Type="http://schemas.openxmlformats.org/officeDocument/2006/relationships/image" Target="../media/image1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comments" Target="../comments/comment1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3.xml"/><Relationship Id="rId4" Type="http://schemas.openxmlformats.org/officeDocument/2006/relationships/image" Target="../media/image0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 rotWithShape="1">
          <a:blip r:embed="rId3">
            <a:alphaModFix/>
          </a:blip>
          <a:srcRect b="10356" l="-25" r="555" t="5781"/>
          <a:stretch/>
        </p:blipFill>
        <p:spPr>
          <a:xfrm>
            <a:off x="0" y="0"/>
            <a:ext cx="12192000" cy="691514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 txBox="1"/>
          <p:nvPr>
            <p:ph type="ctrTitle"/>
          </p:nvPr>
        </p:nvSpPr>
        <p:spPr>
          <a:xfrm>
            <a:off x="4232598" y="3052444"/>
            <a:ext cx="6343540" cy="9556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2A35F"/>
              </a:buClr>
              <a:buSzPct val="25000"/>
              <a:buFont typeface="Questrial"/>
              <a:buNone/>
            </a:pPr>
            <a:r>
              <a:rPr b="1" i="0" lang="pt-BR" sz="6000" u="none" cap="none" strike="noStrike">
                <a:solidFill>
                  <a:srgbClr val="F2A35F"/>
                </a:solidFill>
                <a:latin typeface="Questrial"/>
                <a:ea typeface="Questrial"/>
                <a:cs typeface="Questrial"/>
                <a:sym typeface="Questrial"/>
              </a:rPr>
              <a:t>PROGRAMADOR</a:t>
            </a:r>
          </a:p>
        </p:txBody>
      </p:sp>
      <p:sp>
        <p:nvSpPr>
          <p:cNvPr id="93" name="Shape 93"/>
          <p:cNvSpPr txBox="1"/>
          <p:nvPr>
            <p:ph idx="1" type="subTitle"/>
          </p:nvPr>
        </p:nvSpPr>
        <p:spPr>
          <a:xfrm>
            <a:off x="4440344" y="3977898"/>
            <a:ext cx="46291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F2F2F2"/>
              </a:buClr>
              <a:buSzPct val="25000"/>
              <a:buFont typeface="Arial"/>
              <a:buNone/>
            </a:pPr>
            <a:r>
              <a:rPr b="1" i="0" lang="pt-BR" sz="3000" u="none" cap="none" strike="noStrike">
                <a:solidFill>
                  <a:srgbClr val="F2F2F2"/>
                </a:solidFill>
                <a:latin typeface="Questrial"/>
                <a:ea typeface="Questrial"/>
                <a:cs typeface="Questrial"/>
                <a:sym typeface="Questrial"/>
              </a:rPr>
              <a:t>INTRODUÇÃO A INFORMÁTICA</a:t>
            </a:r>
          </a:p>
        </p:txBody>
      </p:sp>
      <p:pic>
        <p:nvPicPr>
          <p:cNvPr id="94" name="Shape 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20202" y="-120733"/>
            <a:ext cx="1971798" cy="1020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76596" y="4926351"/>
            <a:ext cx="1927800" cy="192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1055925" y="228087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SISTEMA BINÁRIO</a:t>
            </a:r>
          </a:p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2140275" y="1738644"/>
            <a:ext cx="7613400" cy="10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Base 2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Internament</a:t>
            </a:r>
            <a:r>
              <a:rPr lang="pt-BR" sz="2000"/>
              <a:t>e</a:t>
            </a: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os computadores trabalham com o sistema binário</a:t>
            </a:r>
          </a:p>
        </p:txBody>
      </p:sp>
      <p:graphicFrame>
        <p:nvGraphicFramePr>
          <p:cNvPr id="179" name="Shape 179"/>
          <p:cNvGraphicFramePr/>
          <p:nvPr/>
        </p:nvGraphicFramePr>
        <p:xfrm>
          <a:off x="1517062" y="330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{55D34149-B788-4D90-AF95-03CAAE830FC8}</a:tableStyleId>
              </a:tblPr>
              <a:tblGrid>
                <a:gridCol w="2214950"/>
                <a:gridCol w="2214950"/>
                <a:gridCol w="2214950"/>
                <a:gridCol w="2214950"/>
              </a:tblGrid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11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100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101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110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111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1000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1001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1010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1011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title"/>
          </p:nvPr>
        </p:nvSpPr>
        <p:spPr>
          <a:xfrm>
            <a:off x="1055925" y="228087"/>
            <a:ext cx="8604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SISTEMA </a:t>
            </a:r>
            <a:r>
              <a:rPr lang="pt-BR"/>
              <a:t>OCTAL</a:t>
            </a:r>
          </a:p>
        </p:txBody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2140275" y="1738644"/>
            <a:ext cx="7613400" cy="10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Base </a:t>
            </a:r>
            <a:r>
              <a:rPr lang="pt-BR" sz="2000"/>
              <a:t>8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 sz="2000"/>
              <a:t>Utiliza os algarismos de 0 a 7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 sz="2000"/>
              <a:t>Alternativa ao sistema binário por ser mais compacto</a:t>
            </a:r>
          </a:p>
        </p:txBody>
      </p:sp>
      <p:graphicFrame>
        <p:nvGraphicFramePr>
          <p:cNvPr id="186" name="Shape 186"/>
          <p:cNvGraphicFramePr/>
          <p:nvPr/>
        </p:nvGraphicFramePr>
        <p:xfrm>
          <a:off x="1517062" y="330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{55D34149-B788-4D90-AF95-03CAAE830FC8}</a:tableStyleId>
              </a:tblPr>
              <a:tblGrid>
                <a:gridCol w="2214950"/>
                <a:gridCol w="2214950"/>
                <a:gridCol w="2214950"/>
                <a:gridCol w="2214950"/>
              </a:tblGrid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3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4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6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7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13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1055925" y="228087"/>
            <a:ext cx="8604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SISTEMA </a:t>
            </a:r>
            <a:r>
              <a:rPr lang="pt-BR"/>
              <a:t>HEXADECIMAL</a:t>
            </a:r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2140275" y="1738644"/>
            <a:ext cx="7613400" cy="10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Base </a:t>
            </a:r>
            <a:r>
              <a:rPr lang="pt-BR" sz="2000"/>
              <a:t>16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 sz="2000"/>
              <a:t>Utiliza os algarismos de 0 a 9 mais letras de A a F</a:t>
            </a: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 sz="2000"/>
              <a:t>Alternativa ao sistema octal por ser ainda mais compacto</a:t>
            </a:r>
          </a:p>
        </p:txBody>
      </p:sp>
      <p:graphicFrame>
        <p:nvGraphicFramePr>
          <p:cNvPr id="193" name="Shape 193"/>
          <p:cNvGraphicFramePr/>
          <p:nvPr/>
        </p:nvGraphicFramePr>
        <p:xfrm>
          <a:off x="1517062" y="330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{55D34149-B788-4D90-AF95-03CAAE830FC8}</a:tableStyleId>
              </a:tblPr>
              <a:tblGrid>
                <a:gridCol w="2214950"/>
                <a:gridCol w="2214950"/>
                <a:gridCol w="2214950"/>
                <a:gridCol w="2214950"/>
              </a:tblGrid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3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4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6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7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8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A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B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C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D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F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1794478" y="1283165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SISTEMA HEXADECIMAL</a:t>
            </a:r>
          </a:p>
        </p:txBody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1794478" y="2380127"/>
            <a:ext cx="8604600" cy="3031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Um dígito em hexadecimal pode representar um número binário de 4 dígitos: 2⁴ = 16.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É utilizada na programação de software em linguagens de baixo nível.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1794478" y="1521754"/>
            <a:ext cx="8604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CONVERSÃO ENTRE 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SISTEMAS NUMÉRICOS</a:t>
            </a:r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1794475" y="2847318"/>
            <a:ext cx="8604600" cy="721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>
                <a:highlight>
                  <a:srgbClr val="FFFFFF"/>
                </a:highlight>
              </a:rPr>
              <a:t>Conversões numéricas são utilizadas em diversos momentos na computação. 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>
                <a:highlight>
                  <a:srgbClr val="FFFFFF"/>
                </a:highlight>
              </a:rPr>
              <a:t>Isso ocorre pois estamos acostumados com a base numérica decimal, mas a maioria do dispositivos eletrônicos trabalham em baixo nível com a base numérica binária (0, 1), pois os números binários são facilmente representados na eletrônica através de pulsos elétricos.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>
                <a:highlight>
                  <a:srgbClr val="FFFFFF"/>
                </a:highlight>
              </a:rPr>
              <a:t>Existem também as bases numéricas octal e hexadecimal que também são utilizadas pela fácil representação numérica.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1794478" y="1521754"/>
            <a:ext cx="8604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CONVERSÃO ENTRE 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SISTEMAS NUMÉRICOS</a:t>
            </a:r>
          </a:p>
        </p:txBody>
      </p:sp>
      <p:graphicFrame>
        <p:nvGraphicFramePr>
          <p:cNvPr id="211" name="Shape 211"/>
          <p:cNvGraphicFramePr/>
          <p:nvPr/>
        </p:nvGraphicFramePr>
        <p:xfrm>
          <a:off x="3255675" y="3343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{55D34149-B788-4D90-AF95-03CAAE830FC8}</a:tableStyleId>
              </a:tblPr>
              <a:tblGrid>
                <a:gridCol w="1194900"/>
                <a:gridCol w="1194900"/>
                <a:gridCol w="1194900"/>
                <a:gridCol w="1194900"/>
                <a:gridCol w="1194900"/>
              </a:tblGrid>
              <a:tr h="3796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Binário (2)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Octal (8)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Decimal (10)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Hexa (16)</a:t>
                      </a:r>
                    </a:p>
                  </a:txBody>
                  <a:tcPr marT="91425" marB="91425" marR="91425" marL="91425"/>
                </a:tc>
              </a:tr>
              <a:tr h="3796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Binário (2)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796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Octal (8)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796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Decimal (10)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796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Hexa (16)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1794478" y="1521754"/>
            <a:ext cx="8604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CONVERSÃO DECIMAL PARA BINÁRIO</a:t>
            </a:r>
          </a:p>
        </p:txBody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1794478" y="2847316"/>
            <a:ext cx="8604600" cy="3031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Para convertermos qualquer número decimal para binário, temos que dividir o número decimal por 2 e continuar dividindo os valores do dividendo enquanto seja possível dividir por 2.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type="title"/>
          </p:nvPr>
        </p:nvSpPr>
        <p:spPr>
          <a:xfrm>
            <a:off x="1794478" y="1521754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CONVERSÃO DECIMAL PARA BINÁRIO</a:t>
            </a:r>
          </a:p>
        </p:txBody>
      </p:sp>
      <p:pic>
        <p:nvPicPr>
          <p:cNvPr id="223" name="Shape 2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2003" y="2847316"/>
            <a:ext cx="3769374" cy="2372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1794477" y="1293154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CONVERSÃO BINÁRIO PARA DECIMAL</a:t>
            </a:r>
          </a:p>
        </p:txBody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1794476" y="2390116"/>
            <a:ext cx="8604628" cy="3031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Para convertermos qualquer número binário para decimal , temos que seguir o exemplo: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110101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= ?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2⁵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+ 2⁴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+ 2³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+ 2²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+ 2¹ x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0 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+ 2⁰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32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+ 16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+ 8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+ 4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+ 2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+ 1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32 + 16 + 4 + 1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110101 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= 53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1794478" y="1521754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CONVERSÃO DECIMAL PARA OCTAL</a:t>
            </a:r>
          </a:p>
        </p:txBody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1794478" y="2847316"/>
            <a:ext cx="8604628" cy="3031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just">
              <a:lnSpc>
                <a:spcPct val="90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Para convertermos qualquer número decimal para octal, temos que dividir o número decimal por 8 e continuar dividindo os valores do dividendo enquanto seja possível divir por 8.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/>
        </p:nvSpPr>
        <p:spPr>
          <a:xfrm>
            <a:off x="-12" y="-1"/>
            <a:ext cx="12193500" cy="706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2844792" y="0"/>
            <a:ext cx="3552315" cy="3552315"/>
          </a:xfrm>
          <a:prstGeom prst="rect">
            <a:avLst/>
          </a:prstGeom>
          <a:solidFill>
            <a:srgbClr val="F2A35F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/>
          <p:nvPr/>
        </p:nvSpPr>
        <p:spPr>
          <a:xfrm>
            <a:off x="6143891" y="0"/>
            <a:ext cx="3552315" cy="3552315"/>
          </a:xfrm>
          <a:prstGeom prst="rect">
            <a:avLst/>
          </a:prstGeom>
          <a:solidFill>
            <a:srgbClr val="F2A35F">
              <a:alpha val="8470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Shape 103"/>
          <p:cNvSpPr txBox="1"/>
          <p:nvPr/>
        </p:nvSpPr>
        <p:spPr>
          <a:xfrm>
            <a:off x="3014577" y="1824460"/>
            <a:ext cx="334287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1" i="0" lang="pt-BR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INTRODUÇÃO A COMPUTAÇÃO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1" i="0" lang="pt-BR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 E SISTEMAS OPERACIONAIS 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6398426" y="1629362"/>
            <a:ext cx="3126344" cy="1015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b="1" lang="pt-BR" sz="20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UTILIZANDO O PROMPT DE COMANDO E TERMINAL DE COMANDO</a:t>
            </a:r>
          </a:p>
        </p:txBody>
      </p:sp>
      <p:sp>
        <p:nvSpPr>
          <p:cNvPr id="105" name="Shape 105"/>
          <p:cNvSpPr/>
          <p:nvPr/>
        </p:nvSpPr>
        <p:spPr>
          <a:xfrm>
            <a:off x="4323216" y="405732"/>
            <a:ext cx="725599" cy="725599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Shape 106"/>
          <p:cNvSpPr txBox="1"/>
          <p:nvPr/>
        </p:nvSpPr>
        <p:spPr>
          <a:xfrm>
            <a:off x="4495758" y="468037"/>
            <a:ext cx="1969165" cy="553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Quest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1</a:t>
            </a:r>
          </a:p>
        </p:txBody>
      </p:sp>
      <p:sp>
        <p:nvSpPr>
          <p:cNvPr id="107" name="Shape 107"/>
          <p:cNvSpPr/>
          <p:nvPr/>
        </p:nvSpPr>
        <p:spPr>
          <a:xfrm>
            <a:off x="7707150" y="405732"/>
            <a:ext cx="725599" cy="725599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Shape 108"/>
          <p:cNvSpPr txBox="1"/>
          <p:nvPr/>
        </p:nvSpPr>
        <p:spPr>
          <a:xfrm>
            <a:off x="7875531" y="468037"/>
            <a:ext cx="1969165" cy="553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Quest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2</a:t>
            </a:r>
          </a:p>
        </p:txBody>
      </p:sp>
      <p:sp>
        <p:nvSpPr>
          <p:cNvPr id="109" name="Shape 109"/>
          <p:cNvSpPr/>
          <p:nvPr/>
        </p:nvSpPr>
        <p:spPr>
          <a:xfrm>
            <a:off x="2844792" y="3305683"/>
            <a:ext cx="3552315" cy="3552315"/>
          </a:xfrm>
          <a:prstGeom prst="rect">
            <a:avLst/>
          </a:prstGeom>
          <a:solidFill>
            <a:srgbClr val="F2A35F">
              <a:alpha val="69803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4265908" y="3672303"/>
            <a:ext cx="725599" cy="725599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Shape 111"/>
          <p:cNvSpPr txBox="1"/>
          <p:nvPr/>
        </p:nvSpPr>
        <p:spPr>
          <a:xfrm>
            <a:off x="4427942" y="3751737"/>
            <a:ext cx="1969165" cy="553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Quest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3</a:t>
            </a:r>
          </a:p>
        </p:txBody>
      </p:sp>
      <p:sp>
        <p:nvSpPr>
          <p:cNvPr id="112" name="Shape 112"/>
          <p:cNvSpPr txBox="1"/>
          <p:nvPr/>
        </p:nvSpPr>
        <p:spPr>
          <a:xfrm>
            <a:off x="2961398" y="5091542"/>
            <a:ext cx="333462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1" lang="pt-BR" sz="20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Introdução ao GIt</a:t>
            </a:r>
          </a:p>
        </p:txBody>
      </p:sp>
      <p:sp>
        <p:nvSpPr>
          <p:cNvPr id="113" name="Shape 113"/>
          <p:cNvSpPr txBox="1"/>
          <p:nvPr>
            <p:ph type="title"/>
          </p:nvPr>
        </p:nvSpPr>
        <p:spPr>
          <a:xfrm>
            <a:off x="6513712" y="4360239"/>
            <a:ext cx="3122835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42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</a:t>
            </a:r>
            <a:br>
              <a:rPr b="1" i="0" lang="pt-BR" sz="42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</a:br>
            <a:r>
              <a:rPr b="1" i="0" lang="pt-BR" sz="42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DO MÓDULO</a:t>
            </a: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1750" y="5853426"/>
            <a:ext cx="1128900" cy="11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type="title"/>
          </p:nvPr>
        </p:nvSpPr>
        <p:spPr>
          <a:xfrm>
            <a:off x="1794478" y="1521754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CONVERSÃO DECIMAL PARA OCTAL</a:t>
            </a:r>
          </a:p>
        </p:txBody>
      </p:sp>
      <p:pic>
        <p:nvPicPr>
          <p:cNvPr id="241" name="Shape 2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1023" y="2847316"/>
            <a:ext cx="4816454" cy="2382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type="title"/>
          </p:nvPr>
        </p:nvSpPr>
        <p:spPr>
          <a:xfrm>
            <a:off x="1794477" y="1293154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CONVERSÃO OCTAL PARA DECIMAL</a:t>
            </a:r>
          </a:p>
        </p:txBody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1794476" y="2390116"/>
            <a:ext cx="8604628" cy="3031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Para convertermos qualquer número </a:t>
            </a:r>
            <a:r>
              <a:rPr lang="pt-BR"/>
              <a:t>octal 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para decimal , temos que seguir o exemplo: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1750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= ?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8³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 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+ 8²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+ 8¹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+ 8⁰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512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+ 64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+ 8 x </a:t>
            </a: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512 + 448 + 40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1750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= </a:t>
            </a:r>
            <a:r>
              <a:rPr b="1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1000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1794475" y="1521750"/>
            <a:ext cx="94998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CONVERSÃO DECIMAL PARA HEXADECIMAL</a:t>
            </a:r>
          </a:p>
        </p:txBody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1794478" y="2847316"/>
            <a:ext cx="8604628" cy="3031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just">
              <a:lnSpc>
                <a:spcPct val="90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Para convertermos qualquer número decimal para hexadecimal, temos que dividir o número decimal por 16 e continuar dividindo os valores do dividendo enquanto seja possível dividir por 16.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1794474" y="1521750"/>
            <a:ext cx="95508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CONVERSÃO DECIMAL PARA HEXADECIMAL</a:t>
            </a:r>
          </a:p>
        </p:txBody>
      </p:sp>
      <p:pic>
        <p:nvPicPr>
          <p:cNvPr id="259" name="Shape 2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17067" y="2847316"/>
            <a:ext cx="5759449" cy="2830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/>
          <p:nvPr>
            <p:ph type="title"/>
          </p:nvPr>
        </p:nvSpPr>
        <p:spPr>
          <a:xfrm>
            <a:off x="1794475" y="1117307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CONVERSÃO </a:t>
            </a:r>
            <a:r>
              <a:rPr lang="pt-BR"/>
              <a:t>HEXADECIMAL</a:t>
            </a: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 PARA DECIMAL</a:t>
            </a:r>
          </a:p>
        </p:txBody>
      </p:sp>
      <p:sp>
        <p:nvSpPr>
          <p:cNvPr id="265" name="Shape 265"/>
          <p:cNvSpPr txBox="1"/>
          <p:nvPr/>
        </p:nvSpPr>
        <p:spPr>
          <a:xfrm>
            <a:off x="1794475" y="2442869"/>
            <a:ext cx="8604628" cy="3031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80987" lvl="0" marL="28098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992A"/>
              </a:buClr>
              <a:buSzPct val="115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Para convertermos qualquer número binário para decimal , temos que seguir o exemplo:</a:t>
            </a:r>
          </a:p>
          <a:p>
            <a:pPr indent="-280987" lvl="0" marL="28098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3333"/>
              </a:buClr>
              <a:buSzPct val="25000"/>
              <a:buFont typeface="Arial"/>
              <a:buNone/>
            </a:pPr>
            <a:r>
              <a:rPr b="1" i="0" lang="pt-BR" sz="2400" u="none" cap="none" strike="noStrike">
                <a:solidFill>
                  <a:srgbClr val="FF3333"/>
                </a:solidFill>
                <a:latin typeface="Calibri"/>
                <a:ea typeface="Calibri"/>
                <a:cs typeface="Calibri"/>
                <a:sym typeface="Calibri"/>
              </a:rPr>
              <a:t>307C</a:t>
            </a:r>
            <a:r>
              <a:rPr b="0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= ?</a:t>
            </a:r>
          </a:p>
          <a:p>
            <a:pPr indent="-280987" lvl="0" marL="28098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Arial"/>
              <a:buNone/>
            </a:pPr>
            <a:r>
              <a:rPr b="0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16³ x </a:t>
            </a:r>
            <a:r>
              <a:rPr b="0" i="0" lang="pt-BR" sz="2400" u="none" cap="none" strike="noStrike">
                <a:solidFill>
                  <a:srgbClr val="FF3333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0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+ 16² x </a:t>
            </a:r>
            <a:r>
              <a:rPr b="0" i="0" lang="pt-BR" sz="2400" u="none" cap="none" strike="noStrike">
                <a:solidFill>
                  <a:srgbClr val="FF3333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0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+ 16¹ x </a:t>
            </a:r>
            <a:r>
              <a:rPr b="0" i="0" lang="pt-BR" sz="2400" u="none" cap="none" strike="noStrike">
                <a:solidFill>
                  <a:srgbClr val="FF3333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b="0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+ 16⁰ x </a:t>
            </a:r>
            <a:r>
              <a:rPr b="0" i="0" lang="pt-BR" sz="2400" u="none" cap="none" strike="noStrike">
                <a:solidFill>
                  <a:srgbClr val="FF3333"/>
                </a:solidFill>
                <a:latin typeface="Calibri"/>
                <a:ea typeface="Calibri"/>
                <a:cs typeface="Calibri"/>
                <a:sym typeface="Calibri"/>
              </a:rPr>
              <a:t>12</a:t>
            </a:r>
          </a:p>
          <a:p>
            <a:pPr indent="-280987" lvl="0" marL="28098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Arial"/>
              <a:buNone/>
            </a:pPr>
            <a:r>
              <a:rPr b="0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4096 x </a:t>
            </a:r>
            <a:r>
              <a:rPr b="0" i="0" lang="pt-BR" sz="2400" u="none" cap="none" strike="noStrike">
                <a:solidFill>
                  <a:srgbClr val="FF3333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0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+ 16 x </a:t>
            </a:r>
            <a:r>
              <a:rPr b="0" i="0" lang="pt-BR" sz="2400" u="none" cap="none" strike="noStrike">
                <a:solidFill>
                  <a:srgbClr val="FF3333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b="0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+ 1 x </a:t>
            </a:r>
            <a:r>
              <a:rPr b="0" i="0" lang="pt-BR" sz="2400" u="none" cap="none" strike="noStrike">
                <a:solidFill>
                  <a:srgbClr val="FF3333"/>
                </a:solidFill>
                <a:latin typeface="Calibri"/>
                <a:ea typeface="Calibri"/>
                <a:cs typeface="Calibri"/>
                <a:sym typeface="Calibri"/>
              </a:rPr>
              <a:t>12</a:t>
            </a:r>
          </a:p>
          <a:p>
            <a:pPr indent="-280987" lvl="0" marL="28098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Arial"/>
              <a:buNone/>
            </a:pPr>
            <a:r>
              <a:rPr b="0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12288 + 112 + 12</a:t>
            </a:r>
          </a:p>
          <a:p>
            <a:pPr indent="-280987" lvl="0" marL="280987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Arial"/>
              <a:buNone/>
            </a:pPr>
            <a:r>
              <a:rPr b="1" i="0" lang="pt-BR" sz="2400" u="none" cap="none" strike="noStrike">
                <a:solidFill>
                  <a:srgbClr val="FF3333"/>
                </a:solidFill>
                <a:latin typeface="Calibri"/>
                <a:ea typeface="Calibri"/>
                <a:cs typeface="Calibri"/>
                <a:sym typeface="Calibri"/>
              </a:rPr>
              <a:t>307C</a:t>
            </a:r>
            <a:r>
              <a:rPr b="1" i="0" lang="pt-BR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= 12412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type="title"/>
          </p:nvPr>
        </p:nvSpPr>
        <p:spPr>
          <a:xfrm>
            <a:off x="1794478" y="1283165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EXERCÍCIOS</a:t>
            </a:r>
          </a:p>
        </p:txBody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1794475" y="2372524"/>
            <a:ext cx="8604600" cy="33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22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1) Converta para o sistema decimal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22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a) 1100010 base 2				b) 0111100 base 2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22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c) 10000100110 base 2			d) 101011000110 base 2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22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e) 43 base 8					f) 752 base 8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22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g) 177 base 8					h) 536 base 8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22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i) 20F base 16					j) 4BE base 16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22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l) 100A base 16					m) 9F0 base 16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909"/>
              <a:buFont typeface="Arial"/>
              <a:buNone/>
            </a:pPr>
            <a:r>
              <a:t/>
            </a:r>
            <a:endParaRPr b="0" i="0" sz="222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909"/>
              <a:buFont typeface="Arial"/>
              <a:buNone/>
            </a:pPr>
            <a:r>
              <a:t/>
            </a:r>
            <a:endParaRPr b="0" i="0" sz="222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type="title"/>
          </p:nvPr>
        </p:nvSpPr>
        <p:spPr>
          <a:xfrm>
            <a:off x="1794478" y="1283165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EXERCÍCIOS</a:t>
            </a:r>
          </a:p>
        </p:txBody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1794477" y="2372532"/>
            <a:ext cx="8604628" cy="3031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2) Converta para o sistema hexadecimal, binário e octal.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a) 1253 base 10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b) 819 base 10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c) 3014 base 10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d) 1600 base 10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type="title"/>
          </p:nvPr>
        </p:nvSpPr>
        <p:spPr>
          <a:xfrm>
            <a:off x="1794478" y="1283165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Utilizando </a:t>
            </a:r>
            <a:r>
              <a:rPr lang="pt-BR">
                <a:highlight>
                  <a:srgbClr val="FFFFFF"/>
                </a:highlight>
              </a:rPr>
              <a:t>o prompt de comando</a:t>
            </a: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 e Terminal de comando</a:t>
            </a:r>
          </a:p>
        </p:txBody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1794478" y="2847316"/>
            <a:ext cx="8604628" cy="3031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Durante o desenvolvimento de software, iremos nos deparar com situações que irão exigir a utilização do terminal de comando</a:t>
            </a:r>
            <a:r>
              <a:rPr lang="pt-BR"/>
              <a:t>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/>
              <a:t>P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or este motivo iremos ver agora como utilizar os principais comando no linux e alguns do </a:t>
            </a:r>
            <a:r>
              <a:rPr lang="pt-BR">
                <a:highlight>
                  <a:srgbClr val="FFFFFF"/>
                </a:highlight>
              </a:rPr>
              <a:t>prompt de comando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/>
              <a:t>Para não perdermos muito tempo instalando uma máquina virtual e instalar o linux nessa máquina, vamos realizar acesso através do SSH </a:t>
            </a:r>
            <a:r>
              <a:rPr lang="pt-BR">
                <a:highlight>
                  <a:srgbClr val="FFFFFF"/>
                </a:highlight>
              </a:rPr>
              <a:t>a máquina linux do instrutor</a:t>
            </a:r>
            <a:r>
              <a:rPr lang="pt-BR"/>
              <a:t>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Utilizando </a:t>
            </a:r>
            <a:r>
              <a:rPr lang="pt-BR">
                <a:highlight>
                  <a:srgbClr val="FFFFFF"/>
                </a:highlight>
              </a:rPr>
              <a:t>o prompt de comando</a:t>
            </a:r>
            <a:r>
              <a:rPr lang="pt-BR"/>
              <a:t> e Terminal de comando</a:t>
            </a: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t/>
            </a:r>
            <a:endParaRPr/>
          </a:p>
        </p:txBody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1794478" y="2847316"/>
            <a:ext cx="8604600" cy="3031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/>
              <a:t>Primeiro precisamos fazer o download do PuTTY no seguinte link:</a:t>
            </a:r>
          </a:p>
          <a:p>
            <a:pPr indent="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accent1"/>
                </a:solidFill>
                <a:hlinkClick r:id="rId4"/>
              </a:rPr>
              <a:t>http://www.putty.org/</a:t>
            </a:r>
          </a:p>
          <a:p>
            <a: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/>
              <a:t>Após a instalação devemos configurar a máquina do instrutor para que todos possam utilizar o terminal de comando através da máquina do instrutor.</a:t>
            </a:r>
          </a:p>
          <a:p>
            <a: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/>
              <a:t>O instrutor deverá criar uma conta de usuário para cada integrante da turma.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/>
        </p:nvSpPr>
        <p:spPr>
          <a:xfrm>
            <a:off x="0" y="-1"/>
            <a:ext cx="12193500" cy="706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Shape 295"/>
          <p:cNvSpPr/>
          <p:nvPr/>
        </p:nvSpPr>
        <p:spPr>
          <a:xfrm>
            <a:off x="2844792" y="0"/>
            <a:ext cx="3552300" cy="3552300"/>
          </a:xfrm>
          <a:prstGeom prst="rect">
            <a:avLst/>
          </a:prstGeom>
          <a:solidFill>
            <a:srgbClr val="F2A35F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Shape 296"/>
          <p:cNvSpPr/>
          <p:nvPr/>
        </p:nvSpPr>
        <p:spPr>
          <a:xfrm>
            <a:off x="6143891" y="0"/>
            <a:ext cx="3552300" cy="3552300"/>
          </a:xfrm>
          <a:prstGeom prst="rect">
            <a:avLst/>
          </a:prstGeom>
          <a:solidFill>
            <a:srgbClr val="F2A35F">
              <a:alpha val="84710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Shape 297"/>
          <p:cNvSpPr txBox="1"/>
          <p:nvPr/>
        </p:nvSpPr>
        <p:spPr>
          <a:xfrm>
            <a:off x="3014575" y="1824440"/>
            <a:ext cx="33429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b="1" lang="pt-BR" sz="20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UTILIZANDO O PROMPT DE COMANDO E TERMINAL DE COMANDO</a:t>
            </a:r>
          </a:p>
        </p:txBody>
      </p:sp>
      <p:sp>
        <p:nvSpPr>
          <p:cNvPr id="298" name="Shape 298"/>
          <p:cNvSpPr/>
          <p:nvPr/>
        </p:nvSpPr>
        <p:spPr>
          <a:xfrm>
            <a:off x="4323216" y="405732"/>
            <a:ext cx="725700" cy="72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Shape 299"/>
          <p:cNvSpPr txBox="1"/>
          <p:nvPr/>
        </p:nvSpPr>
        <p:spPr>
          <a:xfrm>
            <a:off x="4495758" y="468037"/>
            <a:ext cx="196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Quest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1</a:t>
            </a:r>
          </a:p>
        </p:txBody>
      </p:sp>
      <p:sp>
        <p:nvSpPr>
          <p:cNvPr id="300" name="Shape 300"/>
          <p:cNvSpPr/>
          <p:nvPr/>
        </p:nvSpPr>
        <p:spPr>
          <a:xfrm>
            <a:off x="2844792" y="3305683"/>
            <a:ext cx="3552300" cy="3552299"/>
          </a:xfrm>
          <a:prstGeom prst="rect">
            <a:avLst/>
          </a:prstGeom>
          <a:solidFill>
            <a:srgbClr val="F2A35F">
              <a:alpha val="69800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Shape 301"/>
          <p:cNvSpPr txBox="1"/>
          <p:nvPr>
            <p:ph type="title"/>
          </p:nvPr>
        </p:nvSpPr>
        <p:spPr>
          <a:xfrm>
            <a:off x="6513725" y="4360250"/>
            <a:ext cx="3293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42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</a:t>
            </a:r>
            <a:br>
              <a:rPr b="1" i="0" lang="pt-BR" sz="42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</a:br>
            <a:r>
              <a:rPr lang="pt-BR" sz="4200"/>
              <a:t>AULA 2</a:t>
            </a:r>
          </a:p>
        </p:txBody>
      </p:sp>
      <p:pic>
        <p:nvPicPr>
          <p:cNvPr id="302" name="Shape 3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1750" y="5853426"/>
            <a:ext cx="1128900" cy="11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0" y="-1"/>
            <a:ext cx="12193500" cy="706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2844792" y="0"/>
            <a:ext cx="3552300" cy="3552300"/>
          </a:xfrm>
          <a:prstGeom prst="rect">
            <a:avLst/>
          </a:prstGeom>
          <a:solidFill>
            <a:srgbClr val="F2A35F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6143891" y="0"/>
            <a:ext cx="3552300" cy="3552300"/>
          </a:xfrm>
          <a:prstGeom prst="rect">
            <a:avLst/>
          </a:prstGeom>
          <a:solidFill>
            <a:srgbClr val="F2A35F">
              <a:alpha val="84710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Shape 122"/>
          <p:cNvSpPr txBox="1"/>
          <p:nvPr/>
        </p:nvSpPr>
        <p:spPr>
          <a:xfrm>
            <a:off x="3014575" y="1824440"/>
            <a:ext cx="33429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1" i="0" lang="pt-BR" sz="2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INTRODUÇÃO A COMPUTAÇÃO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6398425" y="1629380"/>
            <a:ext cx="3126300" cy="14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1" lang="pt-BR" sz="20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SISTEMA NUMÉRICO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1" lang="pt-BR" sz="20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1" lang="pt-BR" sz="20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CONVERSÕES NUMÉRICAS</a:t>
            </a:r>
          </a:p>
        </p:txBody>
      </p:sp>
      <p:sp>
        <p:nvSpPr>
          <p:cNvPr id="124" name="Shape 124"/>
          <p:cNvSpPr/>
          <p:nvPr/>
        </p:nvSpPr>
        <p:spPr>
          <a:xfrm>
            <a:off x="4323216" y="405732"/>
            <a:ext cx="725700" cy="72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Shape 125"/>
          <p:cNvSpPr txBox="1"/>
          <p:nvPr/>
        </p:nvSpPr>
        <p:spPr>
          <a:xfrm>
            <a:off x="4495758" y="468037"/>
            <a:ext cx="196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Quest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1</a:t>
            </a:r>
          </a:p>
        </p:txBody>
      </p:sp>
      <p:sp>
        <p:nvSpPr>
          <p:cNvPr id="126" name="Shape 126"/>
          <p:cNvSpPr/>
          <p:nvPr/>
        </p:nvSpPr>
        <p:spPr>
          <a:xfrm>
            <a:off x="7707150" y="405732"/>
            <a:ext cx="725700" cy="72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Shape 127"/>
          <p:cNvSpPr txBox="1"/>
          <p:nvPr/>
        </p:nvSpPr>
        <p:spPr>
          <a:xfrm>
            <a:off x="7875531" y="468037"/>
            <a:ext cx="196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Quest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2</a:t>
            </a:r>
          </a:p>
        </p:txBody>
      </p:sp>
      <p:sp>
        <p:nvSpPr>
          <p:cNvPr id="128" name="Shape 128"/>
          <p:cNvSpPr/>
          <p:nvPr/>
        </p:nvSpPr>
        <p:spPr>
          <a:xfrm>
            <a:off x="2844792" y="3305683"/>
            <a:ext cx="3552300" cy="3552299"/>
          </a:xfrm>
          <a:prstGeom prst="rect">
            <a:avLst/>
          </a:prstGeom>
          <a:solidFill>
            <a:srgbClr val="F2A35F">
              <a:alpha val="69800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Shape 129"/>
          <p:cNvSpPr/>
          <p:nvPr/>
        </p:nvSpPr>
        <p:spPr>
          <a:xfrm>
            <a:off x="4265908" y="3672303"/>
            <a:ext cx="725700" cy="72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Shape 130"/>
          <p:cNvSpPr txBox="1"/>
          <p:nvPr/>
        </p:nvSpPr>
        <p:spPr>
          <a:xfrm>
            <a:off x="4427942" y="3751737"/>
            <a:ext cx="196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Quest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3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2961400" y="5091558"/>
            <a:ext cx="3334500" cy="14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b="1" lang="pt-BR" sz="20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UTILIZANDO O PROMPT DE COMANDO E TERMINAL DE COMANDO</a:t>
            </a:r>
          </a:p>
        </p:txBody>
      </p:sp>
      <p:sp>
        <p:nvSpPr>
          <p:cNvPr id="132" name="Shape 132"/>
          <p:cNvSpPr txBox="1"/>
          <p:nvPr>
            <p:ph type="title"/>
          </p:nvPr>
        </p:nvSpPr>
        <p:spPr>
          <a:xfrm>
            <a:off x="6398424" y="4360250"/>
            <a:ext cx="3297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42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</a:t>
            </a:r>
            <a:br>
              <a:rPr b="1" i="0" lang="pt-BR" sz="42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</a:br>
            <a:r>
              <a:rPr lang="pt-BR" sz="4200"/>
              <a:t>AULA 1</a:t>
            </a:r>
          </a:p>
        </p:txBody>
      </p:sp>
      <p:pic>
        <p:nvPicPr>
          <p:cNvPr id="133" name="Shape 1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81750" y="5853426"/>
            <a:ext cx="1128900" cy="11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type="title"/>
          </p:nvPr>
        </p:nvSpPr>
        <p:spPr>
          <a:xfrm>
            <a:off x="1794478" y="1283165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Modo Usuário</a:t>
            </a:r>
          </a:p>
        </p:txBody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x="1794478" y="2847316"/>
            <a:ext cx="8604628" cy="3031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Indica quem está usando a máquina, se é um usuário comum ou o super-usuário.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- modo super-usuário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$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- modo usuário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su</a:t>
            </a: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: passa para o superusuário (perceba que no prompt irá mudar o $ pelo #);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/>
          <p:nvPr>
            <p:ph type="title"/>
          </p:nvPr>
        </p:nvSpPr>
        <p:spPr>
          <a:xfrm>
            <a:off x="1794478" y="1124903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Comandos Básicos</a:t>
            </a:r>
          </a:p>
        </p:txBody>
      </p:sp>
      <p:pic>
        <p:nvPicPr>
          <p:cNvPr id="314" name="Shape 3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7675" y="2133600"/>
            <a:ext cx="8658225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/>
          <p:nvPr>
            <p:ph type="title"/>
          </p:nvPr>
        </p:nvSpPr>
        <p:spPr>
          <a:xfrm>
            <a:off x="1794478" y="1124903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Comandos Básicos</a:t>
            </a:r>
          </a:p>
        </p:txBody>
      </p:sp>
      <p:pic>
        <p:nvPicPr>
          <p:cNvPr id="320" name="Shape 3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2437" y="2162175"/>
            <a:ext cx="8648700" cy="40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type="title"/>
          </p:nvPr>
        </p:nvSpPr>
        <p:spPr>
          <a:xfrm>
            <a:off x="1794478" y="1124903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Comandos Básicos</a:t>
            </a:r>
          </a:p>
        </p:txBody>
      </p:sp>
      <p:pic>
        <p:nvPicPr>
          <p:cNvPr id="326" name="Shape 3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2437" y="2138362"/>
            <a:ext cx="8648700" cy="27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Link simbólico</a:t>
            </a:r>
          </a:p>
        </p:txBody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1794478" y="2847316"/>
            <a:ext cx="8604600" cy="3031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b="1" lang="pt-BR" sz="3600">
                <a:solidFill>
                  <a:srgbClr val="7F7F7F"/>
                </a:solidFill>
              </a:rPr>
              <a:t>O que são links simbólicos?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O links simbólicos são uma referência de qualquer arquivo ou diretório de qualquer local do sistema que podemos criar parar ser mais simples o acesso.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Link simbólico</a:t>
            </a:r>
          </a:p>
        </p:txBody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1794478" y="2847316"/>
            <a:ext cx="8604600" cy="3031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Como criamos um link simbólico?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>
                <a:solidFill>
                  <a:srgbClr val="FF0000"/>
                </a:solidFill>
              </a:rPr>
              <a:t>ln -s home/usuario/telefones.txt telefones.txt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Nesse caso criamos um link para o arquivo </a:t>
            </a:r>
            <a:r>
              <a:rPr lang="pt-BR">
                <a:solidFill>
                  <a:srgbClr val="FF0000"/>
                </a:solidFill>
              </a:rPr>
              <a:t>telefones.txt</a:t>
            </a:r>
            <a:r>
              <a:rPr lang="pt-BR"/>
              <a:t> que está localizado no diretório </a:t>
            </a:r>
            <a:r>
              <a:rPr lang="pt-BR">
                <a:solidFill>
                  <a:srgbClr val="FF0000"/>
                </a:solidFill>
              </a:rPr>
              <a:t>/home/usuario</a:t>
            </a:r>
            <a:r>
              <a:rPr lang="pt-BR"/>
              <a:t> em um outro local do sistema.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Link simbólico</a:t>
            </a:r>
          </a:p>
        </p:txBody>
      </p:sp>
      <p:sp>
        <p:nvSpPr>
          <p:cNvPr id="344" name="Shape 344"/>
          <p:cNvSpPr txBox="1"/>
          <p:nvPr>
            <p:ph idx="1" type="body"/>
          </p:nvPr>
        </p:nvSpPr>
        <p:spPr>
          <a:xfrm>
            <a:off x="1794478" y="2847316"/>
            <a:ext cx="8604600" cy="3031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Como sabemos que um arquivo na verdade é um link simbólico?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ls -la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O resultado será algo como apresentado abaixo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</a:rPr>
              <a:t>l</a:t>
            </a:r>
            <a:r>
              <a:rPr lang="pt-BR"/>
              <a:t>rwxr-xr--  1 usuario  </a:t>
            </a:r>
            <a:r>
              <a:rPr lang="pt-BR"/>
              <a:t>usuario</a:t>
            </a:r>
            <a:r>
              <a:rPr lang="pt-BR"/>
              <a:t>	5 2006-10-12 22:40 </a:t>
            </a:r>
            <a:r>
              <a:rPr lang="pt-BR">
                <a:solidFill>
                  <a:srgbClr val="FF0000"/>
                </a:solidFill>
              </a:rPr>
              <a:t>link -&gt; /home/usuario/telefones.txt</a:t>
            </a:r>
            <a:r>
              <a:rPr lang="pt-BR" sz="1250">
                <a:solidFill>
                  <a:srgbClr val="FF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Exercícios dos comandos no Linux</a:t>
            </a:r>
          </a:p>
        </p:txBody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x="1794475" y="2358376"/>
            <a:ext cx="8604600" cy="35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/>
            </a:pPr>
            <a:r>
              <a:rPr lang="pt-BR"/>
              <a:t>Entre no seu diretório e crie um arquivo chamando teste.txt.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/>
            </a:pPr>
            <a:r>
              <a:rPr lang="pt-BR"/>
              <a:t>Liste o conteúdo do arquivo teste.txt.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/>
            </a:pPr>
            <a:r>
              <a:rPr lang="pt-BR"/>
              <a:t>Liste o conteúdo do seu diretório.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/>
            </a:pPr>
            <a:r>
              <a:rPr lang="pt-BR"/>
              <a:t>Crie um novo diretório chamado novapasta.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/>
            </a:pPr>
            <a:r>
              <a:rPr lang="pt-BR"/>
              <a:t>Mova o arquivo teste.txt para dentro do diretório criado.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/>
            </a:pPr>
            <a:r>
              <a:rPr lang="pt-BR"/>
              <a:t>Crie outro arquivo chamado teste1.txt no seu diretório novapasta.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/>
            </a:pPr>
            <a:r>
              <a:rPr lang="pt-BR"/>
              <a:t>Mostre a diferença entre o arquivo teste.txt e o arquivo teste1.txt.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Exercícios dos comandos no Linux</a:t>
            </a:r>
          </a:p>
        </p:txBody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1794475" y="2358376"/>
            <a:ext cx="8604600" cy="35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 startAt="8"/>
            </a:pPr>
            <a:r>
              <a:rPr lang="pt-BR"/>
              <a:t>Concatene os arquivos teste1.txt ao arquivo teste.txt gerando o arquivo outro.txt.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 startAt="8"/>
            </a:pPr>
            <a:r>
              <a:rPr lang="pt-BR"/>
              <a:t>Remova o arquivo teste.txt.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 startAt="8"/>
            </a:pPr>
            <a:r>
              <a:rPr lang="pt-BR"/>
              <a:t>Copie o arquivo outro.txt para new_outro.txt.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 startAt="8"/>
            </a:pPr>
            <a:r>
              <a:rPr lang="pt-BR"/>
              <a:t>Crie um novo diretório dentro da novapasta chamado fotos e copie os arquivos.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 startAt="8"/>
            </a:pPr>
            <a:r>
              <a:rPr lang="pt-BR"/>
              <a:t>Verifique em que diretório você está.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 startAt="8"/>
            </a:pPr>
            <a:r>
              <a:rPr lang="pt-BR"/>
              <a:t>Remova o diretório fotos.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 startAt="8"/>
            </a:pPr>
            <a:r>
              <a:rPr lang="pt-BR"/>
              <a:t>Verifique qual a ocupação em kbytes do diretório.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AutoNum type="arabicPeriod" startAt="8"/>
            </a:pPr>
            <a:r>
              <a:rPr lang="pt-BR"/>
              <a:t>Crie um link simbólico.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/>
        </p:nvSpPr>
        <p:spPr>
          <a:xfrm>
            <a:off x="0" y="-1"/>
            <a:ext cx="12193500" cy="706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Shape 362"/>
          <p:cNvSpPr/>
          <p:nvPr/>
        </p:nvSpPr>
        <p:spPr>
          <a:xfrm>
            <a:off x="2844792" y="0"/>
            <a:ext cx="3552300" cy="3552300"/>
          </a:xfrm>
          <a:prstGeom prst="rect">
            <a:avLst/>
          </a:prstGeom>
          <a:solidFill>
            <a:srgbClr val="F2A35F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Shape 363"/>
          <p:cNvSpPr/>
          <p:nvPr/>
        </p:nvSpPr>
        <p:spPr>
          <a:xfrm>
            <a:off x="6143891" y="0"/>
            <a:ext cx="3552300" cy="3552300"/>
          </a:xfrm>
          <a:prstGeom prst="rect">
            <a:avLst/>
          </a:prstGeom>
          <a:solidFill>
            <a:srgbClr val="F2A35F">
              <a:alpha val="84710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Shape 364"/>
          <p:cNvSpPr txBox="1"/>
          <p:nvPr/>
        </p:nvSpPr>
        <p:spPr>
          <a:xfrm>
            <a:off x="3014575" y="1824440"/>
            <a:ext cx="33429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1" lang="pt-BR" sz="20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Introdução ao Git</a:t>
            </a:r>
          </a:p>
        </p:txBody>
      </p:sp>
      <p:sp>
        <p:nvSpPr>
          <p:cNvPr id="365" name="Shape 365"/>
          <p:cNvSpPr/>
          <p:nvPr/>
        </p:nvSpPr>
        <p:spPr>
          <a:xfrm>
            <a:off x="4323216" y="405732"/>
            <a:ext cx="725700" cy="725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Shape 366"/>
          <p:cNvSpPr txBox="1"/>
          <p:nvPr/>
        </p:nvSpPr>
        <p:spPr>
          <a:xfrm>
            <a:off x="4495758" y="468037"/>
            <a:ext cx="196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Quest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1</a:t>
            </a:r>
          </a:p>
        </p:txBody>
      </p:sp>
      <p:sp>
        <p:nvSpPr>
          <p:cNvPr id="367" name="Shape 367"/>
          <p:cNvSpPr/>
          <p:nvPr/>
        </p:nvSpPr>
        <p:spPr>
          <a:xfrm>
            <a:off x="2844792" y="3305683"/>
            <a:ext cx="3552300" cy="3552299"/>
          </a:xfrm>
          <a:prstGeom prst="rect">
            <a:avLst/>
          </a:prstGeom>
          <a:solidFill>
            <a:srgbClr val="F2A35F">
              <a:alpha val="69800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Shape 368"/>
          <p:cNvSpPr txBox="1"/>
          <p:nvPr>
            <p:ph type="title"/>
          </p:nvPr>
        </p:nvSpPr>
        <p:spPr>
          <a:xfrm>
            <a:off x="6513712" y="4360239"/>
            <a:ext cx="3122699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42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</a:t>
            </a:r>
            <a:br>
              <a:rPr b="1" i="0" lang="pt-BR" sz="42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</a:br>
            <a:r>
              <a:rPr lang="pt-BR" sz="4200"/>
              <a:t>AULA 3</a:t>
            </a:r>
          </a:p>
        </p:txBody>
      </p:sp>
      <p:pic>
        <p:nvPicPr>
          <p:cNvPr id="369" name="Shape 3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1750" y="5853426"/>
            <a:ext cx="1128900" cy="11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/>
        </p:nvSpPr>
        <p:spPr>
          <a:xfrm>
            <a:off x="1295400" y="2557460"/>
            <a:ext cx="9601200" cy="33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Shape 1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65750" y="2046330"/>
            <a:ext cx="2967600" cy="296759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 txBox="1"/>
          <p:nvPr>
            <p:ph type="title"/>
          </p:nvPr>
        </p:nvSpPr>
        <p:spPr>
          <a:xfrm>
            <a:off x="1793684" y="2867290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INTRODUÇÃO A COMPUTAÇÃO</a:t>
            </a:r>
          </a:p>
        </p:txBody>
      </p:sp>
    </p:spTree>
  </p:cSld>
  <p:clrMapOvr>
    <a:masterClrMapping/>
  </p:clrMapOvr>
  <p:transition spd="med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 txBox="1"/>
          <p:nvPr>
            <p:ph type="title"/>
          </p:nvPr>
        </p:nvSpPr>
        <p:spPr>
          <a:xfrm>
            <a:off x="1794478" y="1283165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Introdução a</a:t>
            </a:r>
            <a:r>
              <a:rPr lang="pt-BR"/>
              <a:t>o Git</a:t>
            </a:r>
          </a:p>
        </p:txBody>
      </p:sp>
      <p:sp>
        <p:nvSpPr>
          <p:cNvPr id="375" name="Shape 375"/>
          <p:cNvSpPr txBox="1"/>
          <p:nvPr>
            <p:ph idx="1" type="body"/>
          </p:nvPr>
        </p:nvSpPr>
        <p:spPr>
          <a:xfrm>
            <a:off x="1794478" y="2847316"/>
            <a:ext cx="8604628" cy="30318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O que é o git?</a:t>
            </a:r>
          </a:p>
          <a:p>
            <a:pPr indent="45720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É um sistema de controle de versão projetado para lidar com tudo, desde pequenos a grandes projetos com rapidez e eficiência.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	É fácil de aprender e tem um desempenho rápido.</a:t>
            </a:r>
          </a:p>
          <a:p>
            <a:pPr indent="-69850" lvl="0" mar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/>
              <a:t>	O git é de graça e possui o código aberto.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Introdução ao Git</a:t>
            </a:r>
          </a:p>
        </p:txBody>
      </p:sp>
      <p:sp>
        <p:nvSpPr>
          <p:cNvPr id="381" name="Shape 381"/>
          <p:cNvSpPr txBox="1"/>
          <p:nvPr>
            <p:ph idx="1" type="body"/>
          </p:nvPr>
        </p:nvSpPr>
        <p:spPr>
          <a:xfrm>
            <a:off x="1794478" y="2847316"/>
            <a:ext cx="8604600" cy="3031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O que podermos fazer com ele?</a:t>
            </a:r>
          </a:p>
          <a:p>
            <a:pPr indent="-228600" lvl="0" marL="6858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/>
              <a:t>Arquivar ficheiros de um projeto (código-fonte).</a:t>
            </a:r>
          </a:p>
          <a:p>
            <a:pPr indent="-228600" lvl="0" marL="6858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/>
              <a:t>Registrar mudanças no desenvolvimento.</a:t>
            </a:r>
          </a:p>
          <a:p>
            <a:pPr indent="-228600" lvl="0" marL="6858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/>
              <a:t>Desfazer mudanças ou voltar alguma versão.</a:t>
            </a:r>
          </a:p>
          <a:p>
            <a:pPr indent="-228600" lvl="0" marL="685800" rtl="0">
              <a:spcBef>
                <a:spcPts val="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/>
              <a:t>Sincronizar vários computadores.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Introdução ao Git</a:t>
            </a:r>
          </a:p>
        </p:txBody>
      </p:sp>
      <p:sp>
        <p:nvSpPr>
          <p:cNvPr id="387" name="Shape 387"/>
          <p:cNvSpPr txBox="1"/>
          <p:nvPr>
            <p:ph idx="1" type="body"/>
          </p:nvPr>
        </p:nvSpPr>
        <p:spPr>
          <a:xfrm>
            <a:off x="1794478" y="2847316"/>
            <a:ext cx="8604600" cy="3031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6858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/>
              <a:t>Vários colaboradores diferentes participando simultaneamente no desenvolvimento (locais ou à distância).</a:t>
            </a:r>
          </a:p>
          <a:p>
            <a:pPr indent="-228600" lvl="0" marL="6858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lang="pt-BR"/>
              <a:t>Separar “troncos” de desenvolvimento (features/producao e features/melhorias).</a:t>
            </a:r>
          </a:p>
          <a:p>
            <a:pPr indent="-228600" lvl="0" marL="6858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Introdução</a:t>
            </a:r>
            <a:r>
              <a:rPr lang="pt-BR"/>
              <a:t> </a:t>
            </a:r>
            <a:r>
              <a:rPr lang="pt-BR"/>
              <a:t>a</a:t>
            </a:r>
            <a:r>
              <a:rPr lang="pt-BR"/>
              <a:t>o Git</a:t>
            </a:r>
          </a:p>
        </p:txBody>
      </p:sp>
      <p:sp>
        <p:nvSpPr>
          <p:cNvPr id="393" name="Shape 393"/>
          <p:cNvSpPr txBox="1"/>
          <p:nvPr>
            <p:ph idx="1" type="body"/>
          </p:nvPr>
        </p:nvSpPr>
        <p:spPr>
          <a:xfrm>
            <a:off x="1794475" y="2847325"/>
            <a:ext cx="8604600" cy="3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Será preciso criar uma conta no GitHub: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	</a:t>
            </a:r>
            <a:r>
              <a:rPr lang="pt-BR" u="sng">
                <a:solidFill>
                  <a:schemeClr val="hlink"/>
                </a:solidFill>
                <a:hlinkClick r:id="rId4"/>
              </a:rPr>
              <a:t>http://www.github.com/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Introdução ao Git</a:t>
            </a:r>
          </a:p>
        </p:txBody>
      </p:sp>
      <p:sp>
        <p:nvSpPr>
          <p:cNvPr id="399" name="Shape 399"/>
          <p:cNvSpPr txBox="1"/>
          <p:nvPr>
            <p:ph idx="1" type="body"/>
          </p:nvPr>
        </p:nvSpPr>
        <p:spPr>
          <a:xfrm>
            <a:off x="1794475" y="2847325"/>
            <a:ext cx="8604600" cy="3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Após ser criada a conta, precisa ser feito o download e a instalação do Git Bash: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	</a:t>
            </a:r>
            <a:r>
              <a:rPr lang="pt-BR" u="sng">
                <a:solidFill>
                  <a:schemeClr val="hlink"/>
                </a:solidFill>
                <a:hlinkClick r:id="rId4"/>
              </a:rPr>
              <a:t>https://git-for-windows.github.io/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Introdução ao Git</a:t>
            </a:r>
          </a:p>
        </p:txBody>
      </p:sp>
      <p:sp>
        <p:nvSpPr>
          <p:cNvPr id="405" name="Shape 405"/>
          <p:cNvSpPr txBox="1"/>
          <p:nvPr>
            <p:ph idx="1" type="body"/>
          </p:nvPr>
        </p:nvSpPr>
        <p:spPr>
          <a:xfrm>
            <a:off x="1794475" y="2694925"/>
            <a:ext cx="9531300" cy="3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pt-BR"/>
              <a:t>Criem uma pasta chamada CarreiraProgramador no diretório C.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pt-BR"/>
              <a:t>Abram o programa Git Bash que instalaram a pouco.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pt-BR"/>
              <a:t>Acessem a pasta C:\CarreiraProgramador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pt-BR"/>
              <a:t>Digitem o seguinte comando: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pt-BR">
                <a:solidFill>
                  <a:srgbClr val="000000"/>
                </a:solidFill>
                <a:hlinkClick r:id="rId4"/>
              </a:rPr>
              <a:t>git@github.com</a:t>
            </a:r>
            <a:r>
              <a:rPr lang="pt-BR">
                <a:solidFill>
                  <a:srgbClr val="000000"/>
                </a:solidFill>
              </a:rPr>
              <a:t>:</a:t>
            </a:r>
            <a:r>
              <a:rPr lang="pt-BR">
                <a:solidFill>
                  <a:srgbClr val="FF0000"/>
                </a:solidFill>
              </a:rPr>
              <a:t>[usuário do github]</a:t>
            </a:r>
            <a:r>
              <a:rPr lang="pt-BR">
                <a:solidFill>
                  <a:srgbClr val="000000"/>
                </a:solidFill>
              </a:rPr>
              <a:t>/Turma_1_Carreira_Programador.git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>
                <a:solidFill>
                  <a:srgbClr val="3F3F3F"/>
                </a:solidFill>
              </a:rPr>
              <a:t>Troquem o </a:t>
            </a:r>
            <a:r>
              <a:rPr lang="pt-BR">
                <a:solidFill>
                  <a:srgbClr val="FF0000"/>
                </a:solidFill>
              </a:rPr>
              <a:t>[usuário do github]</a:t>
            </a:r>
            <a:r>
              <a:rPr lang="pt-BR">
                <a:solidFill>
                  <a:srgbClr val="3F3F3F"/>
                </a:solidFill>
              </a:rPr>
              <a:t> para o usuário que vocês criaram.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Comando do Git</a:t>
            </a:r>
          </a:p>
        </p:txBody>
      </p:sp>
      <p:sp>
        <p:nvSpPr>
          <p:cNvPr id="411" name="Shape 411"/>
          <p:cNvSpPr txBox="1"/>
          <p:nvPr>
            <p:ph idx="1" type="body"/>
          </p:nvPr>
        </p:nvSpPr>
        <p:spPr>
          <a:xfrm>
            <a:off x="1794475" y="2694925"/>
            <a:ext cx="9531300" cy="3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A lista de comandos oficiais do git se encontra no link: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https://git-scm.com/docs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A seguir iremos ver os comando básicos essenciais para conseguir iniciar no git.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Comando do Git</a:t>
            </a:r>
          </a:p>
        </p:txBody>
      </p:sp>
      <p:pic>
        <p:nvPicPr>
          <p:cNvPr id="417" name="Shape 4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7200" y="2357437"/>
            <a:ext cx="8181975" cy="38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 txBox="1"/>
          <p:nvPr>
            <p:ph type="title"/>
          </p:nvPr>
        </p:nvSpPr>
        <p:spPr>
          <a:xfrm>
            <a:off x="1794478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Exercícios</a:t>
            </a:r>
          </a:p>
        </p:txBody>
      </p:sp>
      <p:sp>
        <p:nvSpPr>
          <p:cNvPr id="423" name="Shape 423"/>
          <p:cNvSpPr txBox="1"/>
          <p:nvPr>
            <p:ph idx="1" type="body"/>
          </p:nvPr>
        </p:nvSpPr>
        <p:spPr>
          <a:xfrm>
            <a:off x="1794475" y="2390125"/>
            <a:ext cx="9531300" cy="3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None/>
            </a:pPr>
            <a:r>
              <a:rPr lang="pt-BR"/>
              <a:t>Lembrem-se dos comandos aprendidos anteriormente para a execução desses exercícios.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pt-BR"/>
              <a:t>Crie um arquivo com o seu nome ex: joao.txt.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pt-BR"/>
              <a:t>Adiciona um conteúdo nesse arquivo.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pt-BR"/>
              <a:t>E realize o submit desse conteúdo lá no repositório da nossa turma.</a:t>
            </a:r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buAutoNum type="arabicPeriod"/>
            </a:pPr>
            <a:r>
              <a:rPr lang="pt-BR"/>
              <a:t>Após isso atualize seu repositório local para verificar os commits que outras pessoas já fizeram.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1794476" y="2084460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INTRODUÇÃO A COMPUTAÇÃO</a:t>
            </a:r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1794476" y="3410023"/>
            <a:ext cx="8604628" cy="546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Qual foi o primeiro computador criado?</a:t>
            </a:r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/>
        </p:nvSpPr>
        <p:spPr>
          <a:xfrm>
            <a:off x="1295400" y="2557460"/>
            <a:ext cx="9601200" cy="3317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 txBox="1"/>
          <p:nvPr>
            <p:ph type="title"/>
          </p:nvPr>
        </p:nvSpPr>
        <p:spPr>
          <a:xfrm>
            <a:off x="1793684" y="2486290"/>
            <a:ext cx="8604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INTRODUÇÃO A COMPUTAÇÃO</a:t>
            </a:r>
          </a:p>
        </p:txBody>
      </p:sp>
      <p:pic>
        <p:nvPicPr>
          <p:cNvPr id="153" name="Shape 153"/>
          <p:cNvPicPr preferRelativeResize="0"/>
          <p:nvPr/>
        </p:nvPicPr>
        <p:blipFill rotWithShape="1">
          <a:blip r:embed="rId4">
            <a:alphaModFix/>
          </a:blip>
          <a:srcRect b="0" l="4269" r="0" t="8734"/>
          <a:stretch/>
        </p:blipFill>
        <p:spPr>
          <a:xfrm>
            <a:off x="8138775" y="3500025"/>
            <a:ext cx="3162600" cy="274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794475" y="1398661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INTRODUÇÃO A COMPUTAÇÃO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1794475" y="2847316"/>
            <a:ext cx="8604628" cy="23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Os computadores entendem impulsos elétricos, positivos ou negativos, que são representados por 0 ou 1.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Damos o nome a esses impulsos elétricos de bit (BInary digiT).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junção de 8 bits em uma única unidade forma um byte.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Em 1 byte podemos armazenar 256 estados diferentes. Como?</a:t>
            </a:r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1794475" y="1398661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/>
              <a:t>INTRODUÇÃO A COMPUTAÇÃO</a:t>
            </a:r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1794475" y="3023161"/>
            <a:ext cx="8604628" cy="18301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Como 1</a:t>
            </a:r>
            <a:r>
              <a:rPr b="1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bit </a:t>
            </a: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representa 2 tipos de valores(0 ou 1) e um </a:t>
            </a:r>
            <a:r>
              <a:rPr b="1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byte</a:t>
            </a: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representa 8 bits: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2 </a:t>
            </a:r>
            <a:r>
              <a:rPr b="1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(possíveis valores do bit)</a:t>
            </a: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elevado a 8 </a:t>
            </a:r>
            <a:r>
              <a:rPr b="1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(quantidade de bits).</a:t>
            </a: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Char char="•"/>
            </a:pPr>
            <a:r>
              <a:rPr b="0" i="0" lang="pt-BR" sz="2000" u="none" cap="none" strike="noStrike">
                <a:solidFill>
                  <a:srgbClr val="3F3F3F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Os bytes representam </a:t>
            </a: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todas as letras (maiúsculas e minúsculas), sinais de pontuação, acentos, caracteres especiais e até as informações que não podemos ver como comandos para o computador.</a:t>
            </a: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1055925" y="228087"/>
            <a:ext cx="8604628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b="1" i="0" lang="pt-BR" sz="3600" u="none" cap="none" strike="noStrik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SISTEMA DECIMAL</a:t>
            </a:r>
          </a:p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2140275" y="1994775"/>
            <a:ext cx="78261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55600" lvl="0" marL="4572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Esse é o sistema n</a:t>
            </a:r>
            <a:r>
              <a:rPr lang="pt-BR" sz="2000"/>
              <a:t>u</a:t>
            </a: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pt-BR" sz="2000"/>
              <a:t>é</a:t>
            </a:r>
            <a:r>
              <a:rPr b="0" i="0" lang="pt-BR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rico que costumamos utilizar nos nossos dias.</a:t>
            </a:r>
          </a:p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8100" lvl="0" marL="38100" marR="0" rtl="0" algn="l">
              <a:lnSpc>
                <a:spcPct val="70000"/>
              </a:lnSpc>
              <a:spcBef>
                <a:spcPts val="1000"/>
              </a:spcBef>
              <a:buClr>
                <a:srgbClr val="3F3F3F"/>
              </a:buClr>
              <a:buSzPct val="1000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72" name="Shape 172"/>
          <p:cNvGraphicFramePr/>
          <p:nvPr/>
        </p:nvGraphicFramePr>
        <p:xfrm>
          <a:off x="1517062" y="330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{55D34149-B788-4D90-AF95-03CAAE830FC8}</a:tableStyleId>
              </a:tblPr>
              <a:tblGrid>
                <a:gridCol w="2214950"/>
                <a:gridCol w="2214950"/>
                <a:gridCol w="2214950"/>
                <a:gridCol w="2214950"/>
              </a:tblGrid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3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4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6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7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8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11</a:t>
                      </a:r>
                    </a:p>
                  </a:txBody>
                  <a:tcPr marT="91425" marB="91425" marR="91425" marL="91425"/>
                </a:tc>
              </a:tr>
              <a:tr h="408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pt-BR"/>
                        <a:t>...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eme1">
  <a:themeElements>
    <a:clrScheme name="Custom 1">
      <a:dk1>
        <a:srgbClr val="000000"/>
      </a:dk1>
      <a:lt1>
        <a:srgbClr val="FFFFFF"/>
      </a:lt1>
      <a:dk2>
        <a:srgbClr val="455F51"/>
      </a:dk2>
      <a:lt2>
        <a:srgbClr val="FFFFFF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